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73" d="100"/>
          <a:sy n="73" d="100"/>
        </p:scale>
        <p:origin x="1296" y="40"/>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478643" y="2836840"/>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910848"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:VENKAT VIJAY MP</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au622021104119</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6" y="3627293"/>
            <a:ext cx="2192433" cy="461624"/>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College Name Paavai college of engineering ,</a:t>
            </a:r>
            <a:r>
              <a:rPr lang="en-US" sz="1200" b="0" i="0" u="none" strike="noStrike" cap="none" dirty="0" err="1">
                <a:solidFill>
                  <a:schemeClr val="tx1"/>
                </a:solidFill>
                <a:latin typeface="Arial"/>
                <a:ea typeface="Arial"/>
                <a:cs typeface="Arial"/>
                <a:sym typeface="Arial"/>
              </a:rPr>
              <a:t>nammakal</a:t>
            </a:r>
            <a:endParaRPr lang="en-US" sz="1200" b="0" i="0" u="none" strike="noStrike" cap="none" dirty="0">
              <a:solidFill>
                <a:schemeClr val="tx1"/>
              </a:solidFill>
              <a:latin typeface="Arial"/>
              <a:ea typeface="Arial"/>
              <a:cs typeface="Arial"/>
              <a:sym typeface="Arial"/>
            </a:endParaRP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F3C5200C-3BA9-7922-E934-5EC39DC75855}"/>
              </a:ext>
            </a:extLst>
          </p:cNvPr>
          <p:cNvPicPr>
            <a:picLocks noChangeAspect="1"/>
          </p:cNvPicPr>
          <p:nvPr/>
        </p:nvPicPr>
        <p:blipFill>
          <a:blip r:embed="rId3"/>
          <a:stretch>
            <a:fillRect/>
          </a:stretch>
        </p:blipFill>
        <p:spPr>
          <a:xfrm>
            <a:off x="0" y="502158"/>
            <a:ext cx="9144000" cy="4139184"/>
          </a:xfrm>
          <a:prstGeom prst="rect">
            <a:avLst/>
          </a:prstGeom>
        </p:spPr>
      </p:pic>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a:extLst>
              <a:ext uri="{FF2B5EF4-FFF2-40B4-BE49-F238E27FC236}">
                <a16:creationId xmlns:a16="http://schemas.microsoft.com/office/drawing/2014/main" id="{8369B834-73F3-0E76-4AA9-03F2724968C0}"/>
              </a:ext>
            </a:extLst>
          </p:cNvPr>
          <p:cNvPicPr>
            <a:picLocks noChangeAspect="1"/>
          </p:cNvPicPr>
          <p:nvPr/>
        </p:nvPicPr>
        <p:blipFill>
          <a:blip r:embed="rId2"/>
          <a:stretch>
            <a:fillRect/>
          </a:stretch>
        </p:blipFill>
        <p:spPr>
          <a:xfrm>
            <a:off x="1354" y="0"/>
            <a:ext cx="9141292" cy="5143500"/>
          </a:xfrm>
          <a:prstGeom prst="rect">
            <a:avLst/>
          </a:prstGeom>
        </p:spPr>
      </p:pic>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dirty="0"/>
          </a:p>
        </p:txBody>
      </p:sp>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3" name="Picture 2">
            <a:extLst>
              <a:ext uri="{FF2B5EF4-FFF2-40B4-BE49-F238E27FC236}">
                <a16:creationId xmlns:a16="http://schemas.microsoft.com/office/drawing/2014/main" id="{D73D1F51-F67B-4B53-CC27-DD127E766977}"/>
              </a:ext>
            </a:extLst>
          </p:cNvPr>
          <p:cNvPicPr>
            <a:picLocks noChangeAspect="1"/>
          </p:cNvPicPr>
          <p:nvPr/>
        </p:nvPicPr>
        <p:blipFill>
          <a:blip r:embed="rId2"/>
          <a:stretch>
            <a:fillRect/>
          </a:stretch>
        </p:blipFill>
        <p:spPr>
          <a:xfrm>
            <a:off x="1354" y="8709"/>
            <a:ext cx="9141292" cy="5143500"/>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a:extLst>
              <a:ext uri="{FF2B5EF4-FFF2-40B4-BE49-F238E27FC236}">
                <a16:creationId xmlns:a16="http://schemas.microsoft.com/office/drawing/2014/main" id="{F22A7D96-87BD-D455-3677-CA6C0ED518F7}"/>
              </a:ext>
            </a:extLst>
          </p:cNvPr>
          <p:cNvPicPr>
            <a:picLocks noChangeAspect="1"/>
          </p:cNvPicPr>
          <p:nvPr/>
        </p:nvPicPr>
        <p:blipFill>
          <a:blip r:embed="rId2"/>
          <a:stretch>
            <a:fillRect/>
          </a:stretch>
        </p:blipFill>
        <p:spPr>
          <a:xfrm>
            <a:off x="1354" y="0"/>
            <a:ext cx="9141292" cy="514350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3" name="Picture 2">
            <a:extLst>
              <a:ext uri="{FF2B5EF4-FFF2-40B4-BE49-F238E27FC236}">
                <a16:creationId xmlns:a16="http://schemas.microsoft.com/office/drawing/2014/main" id="{C6CE696B-06B7-583C-6B15-9FD7F222C119}"/>
              </a:ext>
            </a:extLst>
          </p:cNvPr>
          <p:cNvPicPr>
            <a:picLocks noChangeAspect="1"/>
          </p:cNvPicPr>
          <p:nvPr/>
        </p:nvPicPr>
        <p:blipFill>
          <a:blip r:embed="rId2"/>
          <a:stretch>
            <a:fillRect/>
          </a:stretch>
        </p:blipFill>
        <p:spPr>
          <a:xfrm>
            <a:off x="1354" y="0"/>
            <a:ext cx="9141292" cy="5143500"/>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Blog-Page</a:t>
            </a:r>
          </a:p>
        </p:txBody>
      </p:sp>
      <p:pic>
        <p:nvPicPr>
          <p:cNvPr id="3" name="Picture 2">
            <a:extLst>
              <a:ext uri="{FF2B5EF4-FFF2-40B4-BE49-F238E27FC236}">
                <a16:creationId xmlns:a16="http://schemas.microsoft.com/office/drawing/2014/main" id="{C20DEAA3-E7CB-3EF2-3830-EA4CFC67FE4B}"/>
              </a:ext>
            </a:extLst>
          </p:cNvPr>
          <p:cNvPicPr>
            <a:picLocks noChangeAspect="1"/>
          </p:cNvPicPr>
          <p:nvPr/>
        </p:nvPicPr>
        <p:blipFill>
          <a:blip r:embed="rId2"/>
          <a:stretch>
            <a:fillRect/>
          </a:stretch>
        </p:blipFill>
        <p:spPr>
          <a:xfrm>
            <a:off x="1354" y="0"/>
            <a:ext cx="9141292" cy="5143500"/>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pic>
        <p:nvPicPr>
          <p:cNvPr id="3" name="Picture 2">
            <a:extLst>
              <a:ext uri="{FF2B5EF4-FFF2-40B4-BE49-F238E27FC236}">
                <a16:creationId xmlns:a16="http://schemas.microsoft.com/office/drawing/2014/main" id="{D388C5C9-A4C2-21A3-18C8-2D1903201637}"/>
              </a:ext>
            </a:extLst>
          </p:cNvPr>
          <p:cNvPicPr>
            <a:picLocks noChangeAspect="1"/>
          </p:cNvPicPr>
          <p:nvPr/>
        </p:nvPicPr>
        <p:blipFill>
          <a:blip r:embed="rId2"/>
          <a:stretch>
            <a:fillRect/>
          </a:stretch>
        </p:blipFill>
        <p:spPr>
          <a:xfrm>
            <a:off x="1354" y="0"/>
            <a:ext cx="9141292" cy="5143500"/>
          </a:xfrm>
          <a:prstGeom prst="rect">
            <a:avLst/>
          </a:prstGeom>
        </p:spPr>
      </p:pic>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id="{A77A9A1A-9387-4B25-D0A2-36CC7C5DCB92}"/>
              </a:ext>
            </a:extLst>
          </p:cNvPr>
          <p:cNvSpPr txBox="1"/>
          <p:nvPr/>
        </p:nvSpPr>
        <p:spPr>
          <a:xfrm>
            <a:off x="138652" y="1212597"/>
            <a:ext cx="8430582" cy="2277547"/>
          </a:xfrm>
          <a:prstGeom prst="rect">
            <a:avLst/>
          </a:prstGeom>
          <a:noFill/>
        </p:spPr>
        <p:txBody>
          <a:bodyPr wrap="square" rtlCol="0">
            <a:spAutoFit/>
          </a:bodyPr>
          <a:lstStyle/>
          <a:p>
            <a:r>
              <a:rPr lang="en-GB" sz="1600" b="0" i="0" dirty="0">
                <a:solidFill>
                  <a:srgbClr val="0D0D0D"/>
                </a:solidFill>
                <a:effectLst/>
                <a:highlight>
                  <a:srgbClr val="FFFFFF"/>
                </a:highlight>
                <a:latin typeface="Söhne"/>
              </a:rPr>
              <a:t>In conclusion, the implementation of a bus booking reservation system significantly enhances the efficiency and convenience of managing bus travel for both passengers and service providers. By leveraging modern technology, such a system streamlines the entire booking process, reduces errors, and improves customer satisfaction. With features like real-time seat availability, online payments, and user-friendly interfaces, passengers can effortlessly plan their journeys while operators can optimize their resources and provide better services. As the travel industry continues to evolve, investing in innovative solutions like a bus booking reservation system is essential for staying competitive and meeting the growing expectations of today's </a:t>
            </a:r>
            <a:r>
              <a:rPr lang="en-GB" sz="1600" b="0" i="0" dirty="0" err="1">
                <a:solidFill>
                  <a:srgbClr val="0D0D0D"/>
                </a:solidFill>
                <a:effectLst/>
                <a:highlight>
                  <a:srgbClr val="FFFFFF"/>
                </a:highlight>
                <a:latin typeface="Söhne"/>
              </a:rPr>
              <a:t>travelers</a:t>
            </a:r>
            <a:r>
              <a:rPr lang="en-GB" sz="1600" b="0" i="0" dirty="0">
                <a:solidFill>
                  <a:srgbClr val="0D0D0D"/>
                </a:solidFill>
                <a:effectLst/>
                <a:highlight>
                  <a:srgbClr val="FFFFFF"/>
                </a:highlight>
                <a:latin typeface="Söhne"/>
              </a:rPr>
              <a:t>.</a:t>
            </a:r>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id="{F749665A-D948-6152-E3A1-6FA227293D47}"/>
              </a:ext>
            </a:extLst>
          </p:cNvPr>
          <p:cNvSpPr txBox="1"/>
          <p:nvPr/>
        </p:nvSpPr>
        <p:spPr>
          <a:xfrm>
            <a:off x="131032" y="1236623"/>
            <a:ext cx="7758934" cy="3970318"/>
          </a:xfrm>
          <a:prstGeom prst="rect">
            <a:avLst/>
          </a:prstGeom>
          <a:noFill/>
        </p:spPr>
        <p:txBody>
          <a:bodyPr wrap="square" rtlCol="0">
            <a:spAutoFit/>
          </a:bodyPr>
          <a:lstStyle/>
          <a:p>
            <a:r>
              <a:rPr lang="en-GB" b="0" i="0" dirty="0">
                <a:solidFill>
                  <a:srgbClr val="0D0D0D"/>
                </a:solidFill>
                <a:effectLst/>
                <a:highlight>
                  <a:srgbClr val="FFFFFF"/>
                </a:highlight>
                <a:latin typeface="Söhne"/>
              </a:rPr>
              <a:t>In the contemporary world of transportation, efficient management systems are pivotal to streamline the booking process and ensure a seamless experience for passengers. This abstract outlines the development of a Bus Reservation System (BRS) utilizing Python and Django framework. The system aims to provide a user-friendly interface for passengers to reserve bus tickets, while also facilitating efficient management tools for bus operators</a:t>
            </a:r>
          </a:p>
          <a:p>
            <a:endParaRPr lang="en-GB" dirty="0">
              <a:solidFill>
                <a:srgbClr val="0D0D0D"/>
              </a:solidFill>
              <a:highlight>
                <a:srgbClr val="FFFFFF"/>
              </a:highlight>
              <a:latin typeface="Söhne"/>
            </a:endParaRPr>
          </a:p>
          <a:p>
            <a:r>
              <a:rPr lang="en-GB" b="0" i="0" dirty="0">
                <a:solidFill>
                  <a:srgbClr val="0D0D0D"/>
                </a:solidFill>
                <a:effectLst/>
                <a:highlight>
                  <a:srgbClr val="FFFFFF"/>
                </a:highlight>
                <a:latin typeface="Söhne"/>
              </a:rPr>
              <a:t>The Bus Reservation System is designed to encompass key features such as user authentication, seat availability checking, ticket booking, cancellation, and administration functionalities. Leveraging the Django framework allows for rapid development, scalability, and robust security measures.</a:t>
            </a:r>
          </a:p>
          <a:p>
            <a:endParaRPr lang="en-GB" b="0" i="0" dirty="0">
              <a:solidFill>
                <a:srgbClr val="0D0D0D"/>
              </a:solidFill>
              <a:effectLst/>
              <a:highlight>
                <a:srgbClr val="FFFFFF"/>
              </a:highlight>
              <a:latin typeface="Söhne"/>
            </a:endParaRPr>
          </a:p>
          <a:p>
            <a:r>
              <a:rPr lang="en-GB" b="0" i="0" dirty="0">
                <a:solidFill>
                  <a:srgbClr val="0D0D0D"/>
                </a:solidFill>
                <a:effectLst/>
                <a:highlight>
                  <a:srgbClr val="FFFFFF"/>
                </a:highlight>
                <a:latin typeface="Söhne"/>
              </a:rPr>
              <a:t>Furthermore, the system implements responsive design principles to ensure accessibility across multiple devices, catering to a diverse user base. Additionally, considerations for data integrity, security, and scalability are incorporated into the development process.</a:t>
            </a:r>
            <a:endParaRPr lang="en-GB" dirty="0">
              <a:solidFill>
                <a:srgbClr val="0D0D0D"/>
              </a:solidFill>
              <a:highlight>
                <a:srgbClr val="FFFFFF"/>
              </a:highlight>
              <a:latin typeface="Söhne"/>
            </a:endParaRPr>
          </a:p>
          <a:p>
            <a:endParaRPr lang="en-GB" b="0" i="0" dirty="0">
              <a:solidFill>
                <a:srgbClr val="0D0D0D"/>
              </a:solidFill>
              <a:effectLst/>
              <a:highlight>
                <a:srgbClr val="FFFFFF"/>
              </a:highlight>
              <a:latin typeface="Söhne"/>
            </a:endParaRPr>
          </a:p>
          <a:p>
            <a:r>
              <a:rPr lang="en-GB" b="0" i="0" dirty="0">
                <a:solidFill>
                  <a:srgbClr val="0D0D0D"/>
                </a:solidFill>
                <a:effectLst/>
                <a:highlight>
                  <a:srgbClr val="FFFFFF"/>
                </a:highlight>
                <a:latin typeface="Söhne"/>
              </a:rPr>
              <a:t>Overall, the Bus Reservation System developed using Python and Django presents a comprehensive solution to streamline the bus booking process, enhancing the efficiency and convenience for both passengers and operators in the transportation industry.</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9D8B9715-3D5B-1C47-EC84-0A20C3788E2F}"/>
              </a:ext>
            </a:extLst>
          </p:cNvPr>
          <p:cNvSpPr txBox="1"/>
          <p:nvPr/>
        </p:nvSpPr>
        <p:spPr>
          <a:xfrm>
            <a:off x="138652" y="1319415"/>
            <a:ext cx="8656320" cy="2246769"/>
          </a:xfrm>
          <a:prstGeom prst="rect">
            <a:avLst/>
          </a:prstGeom>
          <a:noFill/>
        </p:spPr>
        <p:txBody>
          <a:bodyPr wrap="square" rtlCol="0">
            <a:spAutoFit/>
          </a:bodyPr>
          <a:lstStyle/>
          <a:p>
            <a:r>
              <a:rPr lang="en-GB" b="0" i="0" dirty="0">
                <a:solidFill>
                  <a:srgbClr val="0D0D0D"/>
                </a:solidFill>
                <a:effectLst/>
                <a:highlight>
                  <a:srgbClr val="FFFFFF"/>
                </a:highlight>
                <a:latin typeface="Söhne"/>
              </a:rPr>
              <a:t>In today's fast-paced world, efficient transportation systems are essential for smooth operations and convenience for commuters. However, existing bus reservation systems often lack user-friendly interfaces and robust functionalities, leading to inconvenience and inefficiency for both passengers and bus operators. To address these challenges, there is a need to develop a modern, scalable, and user-centric Bus Reservation System using Python and Django.</a:t>
            </a:r>
          </a:p>
          <a:p>
            <a:r>
              <a:rPr lang="en-GB" b="0" i="0" dirty="0">
                <a:solidFill>
                  <a:srgbClr val="0D0D0D"/>
                </a:solidFill>
                <a:effectLst/>
                <a:highlight>
                  <a:srgbClr val="FFFFFF"/>
                </a:highlight>
                <a:latin typeface="Söhne"/>
              </a:rPr>
              <a:t>The primary objective of this project is to design and implement a comprehensive Bus Reservation System that simplifies the process of booking bus tickets, managing bus routes, and facilitating seamless communication between passengers and bus operators. The system should offer an intuitive web interface accessible through various devices, ensuring convenience and accessibility for users.</a:t>
            </a:r>
          </a:p>
          <a:p>
            <a:endParaRPr lang="en-GB" dirty="0">
              <a:solidFill>
                <a:srgbClr val="0D0D0D"/>
              </a:solidFill>
              <a:highlight>
                <a:srgbClr val="FFFFFF"/>
              </a:highlight>
              <a:latin typeface="Söhne"/>
            </a:endParaRP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834A936-3A8B-D66E-7288-CC56AC06EFA1}"/>
              </a:ext>
            </a:extLst>
          </p:cNvPr>
          <p:cNvSpPr txBox="1"/>
          <p:nvPr/>
        </p:nvSpPr>
        <p:spPr>
          <a:xfrm>
            <a:off x="87086" y="1071154"/>
            <a:ext cx="9143999" cy="3754874"/>
          </a:xfrm>
          <a:prstGeom prst="rect">
            <a:avLst/>
          </a:prstGeom>
          <a:noFill/>
        </p:spPr>
        <p:txBody>
          <a:bodyPr wrap="square" rtlCol="0">
            <a:spAutoFit/>
          </a:bodyPr>
          <a:lstStyle/>
          <a:p>
            <a:pPr marL="342900" indent="-342900">
              <a:buAutoNum type="arabicPeriod"/>
            </a:pPr>
            <a:r>
              <a:rPr lang="en-GB" b="1" i="0" dirty="0">
                <a:solidFill>
                  <a:srgbClr val="0D0D0D"/>
                </a:solidFill>
                <a:effectLst/>
                <a:highlight>
                  <a:srgbClr val="FFFFFF"/>
                </a:highlight>
                <a:latin typeface="Söhne"/>
              </a:rPr>
              <a:t>Introduction:</a:t>
            </a:r>
            <a:r>
              <a:rPr lang="en-GB" b="0" i="0" dirty="0">
                <a:solidFill>
                  <a:srgbClr val="0D0D0D"/>
                </a:solidFill>
                <a:effectLst/>
                <a:highlight>
                  <a:srgbClr val="FFFFFF"/>
                </a:highlight>
                <a:latin typeface="Söhne"/>
              </a:rPr>
              <a:t> The Bus Reservation System is a web application designed to simplify the process of booking bus tickets for passengers. This project utilizes Python as the programming language and Django as the web framework to develop a robust and user-friendly reservation system.</a:t>
            </a:r>
          </a:p>
          <a:p>
            <a:pPr algn="l"/>
            <a:r>
              <a:rPr lang="en-GB" b="1" i="0" dirty="0">
                <a:solidFill>
                  <a:srgbClr val="0D0D0D"/>
                </a:solidFill>
                <a:effectLst/>
                <a:highlight>
                  <a:srgbClr val="FFFFFF"/>
                </a:highlight>
                <a:latin typeface="Söhne"/>
              </a:rPr>
              <a:t>2. Objectives:</a:t>
            </a:r>
            <a:endParaRPr lang="en-GB" b="0" i="0" dirty="0">
              <a:solidFill>
                <a:srgbClr val="0D0D0D"/>
              </a:solidFill>
              <a:effectLst/>
              <a:highlight>
                <a:srgbClr val="FFFFFF"/>
              </a:highlight>
              <a:latin typeface="Söhne"/>
            </a:endParaRPr>
          </a:p>
          <a:p>
            <a:pPr algn="l">
              <a:buFont typeface="Arial" panose="020B0604020202020204" pitchFamily="34" charset="0"/>
              <a:buChar char="•"/>
            </a:pPr>
            <a:r>
              <a:rPr lang="en-GB" b="0" i="0" dirty="0">
                <a:solidFill>
                  <a:srgbClr val="0D0D0D"/>
                </a:solidFill>
                <a:effectLst/>
                <a:highlight>
                  <a:srgbClr val="FFFFFF"/>
                </a:highlight>
                <a:latin typeface="Söhne"/>
              </a:rPr>
              <a:t>To create a seamless and efficient online platform for bus ticket reservations.</a:t>
            </a:r>
          </a:p>
          <a:p>
            <a:pPr algn="l">
              <a:buFont typeface="Arial" panose="020B0604020202020204" pitchFamily="34" charset="0"/>
              <a:buChar char="•"/>
            </a:pPr>
            <a:r>
              <a:rPr lang="en-GB" b="0" i="0" dirty="0">
                <a:solidFill>
                  <a:srgbClr val="0D0D0D"/>
                </a:solidFill>
                <a:effectLst/>
                <a:highlight>
                  <a:srgbClr val="FFFFFF"/>
                </a:highlight>
                <a:latin typeface="Söhne"/>
              </a:rPr>
              <a:t>To provide users with a convenient interface for searching buses, selecting seats, and making payments.</a:t>
            </a:r>
          </a:p>
          <a:p>
            <a:pPr algn="l">
              <a:buFont typeface="Arial" panose="020B0604020202020204" pitchFamily="34" charset="0"/>
              <a:buChar char="•"/>
            </a:pPr>
            <a:r>
              <a:rPr lang="en-GB" b="0" i="0" dirty="0">
                <a:solidFill>
                  <a:srgbClr val="0D0D0D"/>
                </a:solidFill>
                <a:effectLst/>
                <a:highlight>
                  <a:srgbClr val="FFFFFF"/>
                </a:highlight>
                <a:latin typeface="Söhne"/>
              </a:rPr>
              <a:t>To implement administrative functionalities for managing buses, routes, schedules, and user bookings.</a:t>
            </a:r>
          </a:p>
          <a:p>
            <a:pPr algn="l">
              <a:buFont typeface="Arial" panose="020B0604020202020204" pitchFamily="34" charset="0"/>
              <a:buChar char="•"/>
            </a:pPr>
            <a:r>
              <a:rPr lang="en-GB" b="0" i="0" dirty="0">
                <a:solidFill>
                  <a:srgbClr val="0D0D0D"/>
                </a:solidFill>
                <a:effectLst/>
                <a:highlight>
                  <a:srgbClr val="FFFFFF"/>
                </a:highlight>
                <a:latin typeface="Söhne"/>
              </a:rPr>
              <a:t>To ensure data security and integrity throughout the reservation process.</a:t>
            </a:r>
          </a:p>
          <a:p>
            <a:pPr algn="l">
              <a:buFont typeface="Arial" panose="020B0604020202020204" pitchFamily="34" charset="0"/>
              <a:buChar char="•"/>
            </a:pPr>
            <a:r>
              <a:rPr lang="en-GB" b="0" i="0" dirty="0">
                <a:solidFill>
                  <a:srgbClr val="0D0D0D"/>
                </a:solidFill>
                <a:effectLst/>
                <a:highlight>
                  <a:srgbClr val="FFFFFF"/>
                </a:highlight>
                <a:latin typeface="Söhne"/>
              </a:rPr>
              <a:t>To enhance the overall user experience with responsive design and intuitive navigation.</a:t>
            </a:r>
          </a:p>
          <a:p>
            <a:pPr algn="l"/>
            <a:r>
              <a:rPr lang="en-GB" dirty="0">
                <a:solidFill>
                  <a:srgbClr val="0D0D0D"/>
                </a:solidFill>
                <a:highlight>
                  <a:srgbClr val="FFFFFF"/>
                </a:highlight>
                <a:latin typeface="Söhne"/>
              </a:rPr>
              <a:t>3.</a:t>
            </a:r>
            <a:r>
              <a:rPr lang="en-IN" b="1" i="0" dirty="0">
                <a:solidFill>
                  <a:srgbClr val="0D0D0D"/>
                </a:solidFill>
                <a:effectLst/>
                <a:highlight>
                  <a:srgbClr val="FFFFFF"/>
                </a:highlight>
                <a:latin typeface="Söhne"/>
              </a:rPr>
              <a:t> Technologies Used:</a:t>
            </a:r>
            <a:endParaRPr lang="en-IN" b="0" i="0" dirty="0">
              <a:solidFill>
                <a:srgbClr val="0D0D0D"/>
              </a:solidFill>
              <a:effectLst/>
              <a:highlight>
                <a:srgbClr val="FFFFFF"/>
              </a:highlight>
              <a:latin typeface="Söhne"/>
            </a:endParaRPr>
          </a:p>
          <a:p>
            <a:pPr algn="l">
              <a:buFont typeface="Arial" panose="020B0604020202020204" pitchFamily="34" charset="0"/>
              <a:buChar char="•"/>
            </a:pPr>
            <a:r>
              <a:rPr lang="en-IN" b="0" i="0" dirty="0">
                <a:solidFill>
                  <a:srgbClr val="0D0D0D"/>
                </a:solidFill>
                <a:effectLst/>
                <a:highlight>
                  <a:srgbClr val="FFFFFF"/>
                </a:highlight>
                <a:latin typeface="Söhne"/>
              </a:rPr>
              <a:t>Python: Programming language for backend development.</a:t>
            </a:r>
          </a:p>
          <a:p>
            <a:pPr algn="l">
              <a:buFont typeface="Arial" panose="020B0604020202020204" pitchFamily="34" charset="0"/>
              <a:buChar char="•"/>
            </a:pPr>
            <a:r>
              <a:rPr lang="en-IN" b="0" i="0" dirty="0">
                <a:solidFill>
                  <a:srgbClr val="0D0D0D"/>
                </a:solidFill>
                <a:effectLst/>
                <a:highlight>
                  <a:srgbClr val="FFFFFF"/>
                </a:highlight>
                <a:latin typeface="Söhne"/>
              </a:rPr>
              <a:t>Django: Web framework for building the application's architecture.</a:t>
            </a:r>
          </a:p>
          <a:p>
            <a:pPr algn="l">
              <a:buFont typeface="Arial" panose="020B0604020202020204" pitchFamily="34" charset="0"/>
              <a:buChar char="•"/>
            </a:pPr>
            <a:r>
              <a:rPr lang="en-IN" b="0" i="0" dirty="0">
                <a:solidFill>
                  <a:srgbClr val="0D0D0D"/>
                </a:solidFill>
                <a:effectLst/>
                <a:highlight>
                  <a:srgbClr val="FFFFFF"/>
                </a:highlight>
                <a:latin typeface="Söhne"/>
              </a:rPr>
              <a:t>HTML/CSS/JavaScript: Frontend development for user interface and interactivity.</a:t>
            </a:r>
          </a:p>
          <a:p>
            <a:pPr algn="l">
              <a:buFont typeface="Arial" panose="020B0604020202020204" pitchFamily="34" charset="0"/>
              <a:buChar char="•"/>
            </a:pPr>
            <a:r>
              <a:rPr lang="en-IN" b="0" i="0" dirty="0">
                <a:solidFill>
                  <a:srgbClr val="0D0D0D"/>
                </a:solidFill>
                <a:effectLst/>
                <a:highlight>
                  <a:srgbClr val="FFFFFF"/>
                </a:highlight>
                <a:latin typeface="Söhne"/>
              </a:rPr>
              <a:t>SQLite/PostgreSQL: Database management system for storing application data.</a:t>
            </a:r>
          </a:p>
          <a:p>
            <a:pPr algn="l">
              <a:buFont typeface="Arial" panose="020B0604020202020204" pitchFamily="34" charset="0"/>
              <a:buChar char="•"/>
            </a:pPr>
            <a:r>
              <a:rPr lang="en-IN" b="0" i="0" dirty="0">
                <a:solidFill>
                  <a:srgbClr val="0D0D0D"/>
                </a:solidFill>
                <a:effectLst/>
                <a:highlight>
                  <a:srgbClr val="FFFFFF"/>
                </a:highlight>
                <a:latin typeface="Söhne"/>
              </a:rPr>
              <a:t>Django REST Framework: API development for handling communication between frontend and backend.</a:t>
            </a:r>
          </a:p>
          <a:p>
            <a:pPr algn="l">
              <a:buFont typeface="Arial" panose="020B0604020202020204" pitchFamily="34" charset="0"/>
              <a:buChar char="•"/>
            </a:pPr>
            <a:r>
              <a:rPr lang="en-IN" b="0" i="0" dirty="0">
                <a:solidFill>
                  <a:srgbClr val="0D0D0D"/>
                </a:solidFill>
                <a:effectLst/>
                <a:highlight>
                  <a:srgbClr val="FFFFFF"/>
                </a:highlight>
                <a:latin typeface="Söhne"/>
              </a:rPr>
              <a:t>Payment Gateway Integration: Stripe, PayPal, or other suitable payment gateways for processing transactions.</a:t>
            </a:r>
          </a:p>
          <a:p>
            <a:endParaRPr lang="en-IN"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id="{B46B92C1-F03B-2357-4795-07E0808E799C}"/>
              </a:ext>
            </a:extLst>
          </p:cNvPr>
          <p:cNvSpPr txBox="1"/>
          <p:nvPr/>
        </p:nvSpPr>
        <p:spPr>
          <a:xfrm>
            <a:off x="687978" y="1143629"/>
            <a:ext cx="5773783" cy="3393045"/>
          </a:xfrm>
          <a:prstGeom prst="rect">
            <a:avLst/>
          </a:prstGeom>
          <a:noFill/>
        </p:spPr>
        <p:txBody>
          <a:bodyPr wrap="square" rtlCol="0">
            <a:spAutoFit/>
          </a:bodyPr>
          <a:lstStyle/>
          <a:p>
            <a:pPr algn="l"/>
            <a:r>
              <a:rPr lang="en-GB" b="1" i="0">
                <a:solidFill>
                  <a:srgbClr val="0D0D0D"/>
                </a:solidFill>
                <a:effectLst/>
                <a:highlight>
                  <a:srgbClr val="FFFFFF"/>
                </a:highlight>
                <a:latin typeface="Söhne"/>
              </a:rPr>
              <a:t>Setup Django Project:</a:t>
            </a:r>
            <a:endParaRPr lang="en-GB" b="0" i="0">
              <a:solidFill>
                <a:srgbClr val="0D0D0D"/>
              </a:solidFill>
              <a:effectLst/>
              <a:highlight>
                <a:srgbClr val="FFFFFF"/>
              </a:highlight>
              <a:latin typeface="Söhne"/>
            </a:endParaRPr>
          </a:p>
          <a:p>
            <a:pPr algn="l"/>
            <a:r>
              <a:rPr lang="en-GB" b="0" i="0">
                <a:solidFill>
                  <a:srgbClr val="0D0D0D"/>
                </a:solidFill>
                <a:effectLst/>
                <a:highlight>
                  <a:srgbClr val="FFFFFF"/>
                </a:highlight>
                <a:latin typeface="Söhne"/>
              </a:rPr>
              <a:t>First, create a new Django project using the following command:</a:t>
            </a:r>
          </a:p>
          <a:p>
            <a:pPr algn="l">
              <a:lnSpc>
                <a:spcPct val="150000"/>
              </a:lnSpc>
            </a:pPr>
            <a:r>
              <a:rPr lang="en-GB">
                <a:solidFill>
                  <a:srgbClr val="374151"/>
                </a:solidFill>
                <a:latin typeface="Times New Roman" panose="02020603050405020304" pitchFamily="18" charset="0"/>
                <a:cs typeface="Times New Roman" panose="02020603050405020304" pitchFamily="18" charset="0"/>
              </a:rPr>
              <a:t>django-admin startproject bus_reservation_system</a:t>
            </a:r>
          </a:p>
          <a:p>
            <a:pPr algn="l"/>
            <a:r>
              <a:rPr lang="en-GB" b="1" i="0">
                <a:solidFill>
                  <a:srgbClr val="0D0D0D"/>
                </a:solidFill>
                <a:effectLst/>
                <a:highlight>
                  <a:srgbClr val="FFFFFF"/>
                </a:highlight>
                <a:latin typeface="Söhne"/>
              </a:rPr>
              <a:t>Create Django App:</a:t>
            </a:r>
            <a:endParaRPr lang="en-GB" b="0" i="0">
              <a:solidFill>
                <a:srgbClr val="0D0D0D"/>
              </a:solidFill>
              <a:effectLst/>
              <a:highlight>
                <a:srgbClr val="FFFFFF"/>
              </a:highlight>
              <a:latin typeface="Söhne"/>
            </a:endParaRPr>
          </a:p>
          <a:p>
            <a:pPr algn="l"/>
            <a:r>
              <a:rPr lang="en-GB" b="0" i="0">
                <a:solidFill>
                  <a:srgbClr val="0D0D0D"/>
                </a:solidFill>
                <a:effectLst/>
                <a:highlight>
                  <a:srgbClr val="FFFFFF"/>
                </a:highlight>
                <a:latin typeface="Söhne"/>
              </a:rPr>
              <a:t>Inside the project directory, create a new Django app for handling bus reservation functionalities:</a:t>
            </a:r>
          </a:p>
          <a:p>
            <a:pPr algn="l">
              <a:lnSpc>
                <a:spcPct val="150000"/>
              </a:lnSpc>
            </a:pPr>
            <a:r>
              <a:rPr lang="en-US">
                <a:solidFill>
                  <a:srgbClr val="374151"/>
                </a:solidFill>
                <a:latin typeface="Times New Roman" panose="02020603050405020304" pitchFamily="18" charset="0"/>
                <a:cs typeface="Times New Roman" panose="02020603050405020304" pitchFamily="18" charset="0"/>
              </a:rPr>
              <a:t>cd bus_reservation_system</a:t>
            </a:r>
          </a:p>
          <a:p>
            <a:pPr algn="l">
              <a:lnSpc>
                <a:spcPct val="150000"/>
              </a:lnSpc>
            </a:pPr>
            <a:r>
              <a:rPr lang="en-US">
                <a:solidFill>
                  <a:srgbClr val="374151"/>
                </a:solidFill>
                <a:latin typeface="Times New Roman" panose="02020603050405020304" pitchFamily="18" charset="0"/>
                <a:cs typeface="Times New Roman" panose="02020603050405020304" pitchFamily="18" charset="0"/>
              </a:rPr>
              <a:t>python manage.py startapp reservation</a:t>
            </a:r>
          </a:p>
          <a:p>
            <a:pPr algn="l">
              <a:lnSpc>
                <a:spcPct val="150000"/>
              </a:lnSpc>
            </a:pPr>
            <a:r>
              <a:rPr lang="en-IN" b="1" i="0">
                <a:solidFill>
                  <a:srgbClr val="0D0D0D"/>
                </a:solidFill>
                <a:effectLst/>
                <a:highlight>
                  <a:srgbClr val="FFFFFF"/>
                </a:highlight>
                <a:latin typeface="Söhne"/>
              </a:rPr>
              <a:t>Define Models:</a:t>
            </a:r>
          </a:p>
          <a:p>
            <a:pPr algn="l">
              <a:lnSpc>
                <a:spcPct val="150000"/>
              </a:lnSpc>
            </a:pPr>
            <a:r>
              <a:rPr lang="en-GB" b="0" i="0">
                <a:solidFill>
                  <a:srgbClr val="0D0D0D"/>
                </a:solidFill>
                <a:effectLst/>
                <a:highlight>
                  <a:srgbClr val="FFFFFF"/>
                </a:highlight>
                <a:latin typeface="Söhne"/>
              </a:rPr>
              <a:t>Define Django models for buses, reservations, and users in </a:t>
            </a:r>
          </a:p>
          <a:p>
            <a:pPr algn="l">
              <a:lnSpc>
                <a:spcPct val="150000"/>
              </a:lnSpc>
            </a:pPr>
            <a:r>
              <a:rPr lang="en-IN" b="1" i="0">
                <a:solidFill>
                  <a:srgbClr val="0D0D0D"/>
                </a:solidFill>
                <a:effectLst/>
                <a:highlight>
                  <a:srgbClr val="FFFFFF"/>
                </a:highlight>
                <a:latin typeface="Söhne Mono"/>
              </a:rPr>
              <a:t>reservation/models.py</a:t>
            </a:r>
            <a:endParaRPr lang="en-US">
              <a:solidFill>
                <a:srgbClr val="374151"/>
              </a:solidFill>
              <a:latin typeface="Times New Roman" panose="02020603050405020304" pitchFamily="18" charset="0"/>
              <a:cs typeface="Times New Roman" panose="02020603050405020304" pitchFamily="18" charset="0"/>
            </a:endParaRPr>
          </a:p>
          <a:p>
            <a:pPr algn="l">
              <a:lnSpc>
                <a:spcPct val="150000"/>
              </a:lnSpc>
            </a:pPr>
            <a:endParaRPr lang="en-US" b="0" i="0" dirty="0">
              <a:solidFill>
                <a:srgbClr val="37415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10" name="TextBox 9">
            <a:extLst>
              <a:ext uri="{FF2B5EF4-FFF2-40B4-BE49-F238E27FC236}">
                <a16:creationId xmlns:a16="http://schemas.microsoft.com/office/drawing/2014/main" id="{BDE014E2-AD42-FE8B-82EE-332730355C18}"/>
              </a:ext>
            </a:extLst>
          </p:cNvPr>
          <p:cNvSpPr txBox="1"/>
          <p:nvPr/>
        </p:nvSpPr>
        <p:spPr>
          <a:xfrm>
            <a:off x="142845" y="467599"/>
            <a:ext cx="7943910" cy="5047536"/>
          </a:xfrm>
          <a:prstGeom prst="rect">
            <a:avLst/>
          </a:prstGeom>
          <a:noFill/>
        </p:spPr>
        <p:txBody>
          <a:bodyPr wrap="square" rtlCol="0">
            <a:spAutoFit/>
          </a:bodyPr>
          <a:lstStyle/>
          <a:p>
            <a:pPr algn="l">
              <a:buFont typeface="+mj-lt"/>
              <a:buAutoNum type="arabicPeriod"/>
            </a:pPr>
            <a:r>
              <a:rPr lang="en-GB" b="1" i="0" dirty="0">
                <a:solidFill>
                  <a:srgbClr val="0D0D0D"/>
                </a:solidFill>
                <a:effectLst/>
                <a:highlight>
                  <a:srgbClr val="FFFFFF"/>
                </a:highlight>
                <a:latin typeface="Söhne"/>
              </a:rPr>
              <a:t>Requirement Analysis</a:t>
            </a:r>
            <a:r>
              <a:rPr lang="en-GB" b="0" i="0" dirty="0">
                <a:solidFill>
                  <a:srgbClr val="0D0D0D"/>
                </a:solidFill>
                <a:effectLst/>
                <a:highlight>
                  <a:srgbClr val="FFFFFF"/>
                </a:highlight>
                <a:latin typeface="Söhne"/>
              </a:rPr>
              <a:t>: Understand the requirements and objectives of the bus booking reservation system. Identify key features such as booking, cancellation, seat selection, payment processing, etc.</a:t>
            </a:r>
          </a:p>
          <a:p>
            <a:pPr algn="l">
              <a:buFont typeface="+mj-lt"/>
              <a:buAutoNum type="arabicPeriod"/>
            </a:pPr>
            <a:r>
              <a:rPr lang="en-GB" b="1" i="0" dirty="0">
                <a:solidFill>
                  <a:srgbClr val="0D0D0D"/>
                </a:solidFill>
                <a:effectLst/>
                <a:highlight>
                  <a:srgbClr val="FFFFFF"/>
                </a:highlight>
                <a:latin typeface="Söhne"/>
              </a:rPr>
              <a:t>System Design</a:t>
            </a:r>
            <a:r>
              <a:rPr lang="en-GB" b="0" i="0" dirty="0">
                <a:solidFill>
                  <a:srgbClr val="0D0D0D"/>
                </a:solidFill>
                <a:effectLst/>
                <a:highlight>
                  <a:srgbClr val="FFFFFF"/>
                </a:highlight>
                <a:latin typeface="Söhne"/>
              </a:rPr>
              <a:t>:</a:t>
            </a:r>
          </a:p>
          <a:p>
            <a:pPr marL="742950" lvl="1" indent="-285750" algn="l">
              <a:buFont typeface="+mj-lt"/>
              <a:buAutoNum type="arabicPeriod"/>
            </a:pPr>
            <a:r>
              <a:rPr lang="en-GB" b="1" i="0" dirty="0">
                <a:solidFill>
                  <a:srgbClr val="0D0D0D"/>
                </a:solidFill>
                <a:effectLst/>
                <a:highlight>
                  <a:srgbClr val="FFFFFF"/>
                </a:highlight>
                <a:latin typeface="Söhne"/>
              </a:rPr>
              <a:t>User Interface</a:t>
            </a:r>
            <a:r>
              <a:rPr lang="en-GB" b="0" i="0" dirty="0">
                <a:solidFill>
                  <a:srgbClr val="0D0D0D"/>
                </a:solidFill>
                <a:effectLst/>
                <a:highlight>
                  <a:srgbClr val="FFFFFF"/>
                </a:highlight>
                <a:latin typeface="Söhne"/>
              </a:rPr>
              <a:t>: Design an intuitive user interface for customers to search for buses, select seats, and make bookings. Also, design an admin interface for bus operators to manage schedules, buses, and bookings.</a:t>
            </a:r>
          </a:p>
          <a:p>
            <a:pPr marL="742950" lvl="1" indent="-285750" algn="l">
              <a:buFont typeface="+mj-lt"/>
              <a:buAutoNum type="arabicPeriod"/>
            </a:pPr>
            <a:r>
              <a:rPr lang="en-GB" b="1" i="0" dirty="0">
                <a:solidFill>
                  <a:srgbClr val="0D0D0D"/>
                </a:solidFill>
                <a:effectLst/>
                <a:highlight>
                  <a:srgbClr val="FFFFFF"/>
                </a:highlight>
                <a:latin typeface="Söhne"/>
              </a:rPr>
              <a:t>Database Design</a:t>
            </a:r>
            <a:r>
              <a:rPr lang="en-GB" b="0" i="0" dirty="0">
                <a:solidFill>
                  <a:srgbClr val="0D0D0D"/>
                </a:solidFill>
                <a:effectLst/>
                <a:highlight>
                  <a:srgbClr val="FFFFFF"/>
                </a:highlight>
                <a:latin typeface="Söhne"/>
              </a:rPr>
              <a:t>: Design a database schema to store information about buses, schedules, seats, bookings, and users.</a:t>
            </a:r>
          </a:p>
          <a:p>
            <a:pPr marL="742950" lvl="1" indent="-285750" algn="l">
              <a:buFont typeface="+mj-lt"/>
              <a:buAutoNum type="arabicPeriod"/>
            </a:pPr>
            <a:r>
              <a:rPr lang="en-GB" b="1" i="0" dirty="0">
                <a:solidFill>
                  <a:srgbClr val="0D0D0D"/>
                </a:solidFill>
                <a:effectLst/>
                <a:highlight>
                  <a:srgbClr val="FFFFFF"/>
                </a:highlight>
                <a:latin typeface="Söhne"/>
              </a:rPr>
              <a:t>Backend Development</a:t>
            </a:r>
            <a:r>
              <a:rPr lang="en-GB" b="0" i="0" dirty="0">
                <a:solidFill>
                  <a:srgbClr val="0D0D0D"/>
                </a:solidFill>
                <a:effectLst/>
                <a:highlight>
                  <a:srgbClr val="FFFFFF"/>
                </a:highlight>
                <a:latin typeface="Söhne"/>
              </a:rPr>
              <a:t>: Develop the backend logic to handle user authentication, bus scheduling, seat availability, booking management, and payment processing.</a:t>
            </a:r>
          </a:p>
          <a:p>
            <a:pPr marL="742950" lvl="1" indent="-285750" algn="l">
              <a:buFont typeface="+mj-lt"/>
              <a:buAutoNum type="arabicPeriod"/>
            </a:pPr>
            <a:r>
              <a:rPr lang="en-GB" b="1" i="0" dirty="0">
                <a:solidFill>
                  <a:srgbClr val="0D0D0D"/>
                </a:solidFill>
                <a:effectLst/>
                <a:highlight>
                  <a:srgbClr val="FFFFFF"/>
                </a:highlight>
                <a:latin typeface="Söhne"/>
              </a:rPr>
              <a:t>API Development</a:t>
            </a:r>
            <a:r>
              <a:rPr lang="en-GB" b="0" i="0" dirty="0">
                <a:solidFill>
                  <a:srgbClr val="0D0D0D"/>
                </a:solidFill>
                <a:effectLst/>
                <a:highlight>
                  <a:srgbClr val="FFFFFF"/>
                </a:highlight>
                <a:latin typeface="Söhne"/>
              </a:rPr>
              <a:t>: Create RESTful APIs for communication between the frontend and backend components.</a:t>
            </a:r>
          </a:p>
          <a:p>
            <a:pPr algn="l"/>
            <a:r>
              <a:rPr lang="en-GB" b="1" i="0" dirty="0">
                <a:solidFill>
                  <a:srgbClr val="0D0D0D"/>
                </a:solidFill>
                <a:effectLst/>
                <a:highlight>
                  <a:srgbClr val="FFFFFF"/>
                </a:highlight>
                <a:latin typeface="Söhne"/>
              </a:rPr>
              <a:t>Key Features</a:t>
            </a:r>
            <a:r>
              <a:rPr lang="en-GB" b="0" i="0" dirty="0">
                <a:solidFill>
                  <a:srgbClr val="0D0D0D"/>
                </a:solidFill>
                <a:effectLst/>
                <a:highlight>
                  <a:srgbClr val="FFFFFF"/>
                </a:highlight>
                <a:latin typeface="Söhne"/>
              </a:rPr>
              <a:t>:</a:t>
            </a:r>
          </a:p>
          <a:p>
            <a:pPr algn="l">
              <a:buFont typeface="Arial" panose="020B0604020202020204" pitchFamily="34" charset="0"/>
              <a:buChar char="•"/>
            </a:pPr>
            <a:r>
              <a:rPr lang="en-GB" b="1" i="0" dirty="0">
                <a:solidFill>
                  <a:srgbClr val="0D0D0D"/>
                </a:solidFill>
                <a:effectLst/>
                <a:highlight>
                  <a:srgbClr val="FFFFFF"/>
                </a:highlight>
                <a:latin typeface="Söhne"/>
              </a:rPr>
              <a:t>Bus Search</a:t>
            </a:r>
            <a:r>
              <a:rPr lang="en-GB" b="0" i="0" dirty="0">
                <a:solidFill>
                  <a:srgbClr val="0D0D0D"/>
                </a:solidFill>
                <a:effectLst/>
                <a:highlight>
                  <a:srgbClr val="FFFFFF"/>
                </a:highlight>
                <a:latin typeface="Söhne"/>
              </a:rPr>
              <a:t>: Allow users to search for buses based on source, destination, date, and time.</a:t>
            </a:r>
          </a:p>
          <a:p>
            <a:pPr algn="l">
              <a:buFont typeface="Arial" panose="020B0604020202020204" pitchFamily="34" charset="0"/>
              <a:buChar char="•"/>
            </a:pPr>
            <a:r>
              <a:rPr lang="en-GB" b="1" i="0" dirty="0">
                <a:solidFill>
                  <a:srgbClr val="0D0D0D"/>
                </a:solidFill>
                <a:effectLst/>
                <a:highlight>
                  <a:srgbClr val="FFFFFF"/>
                </a:highlight>
                <a:latin typeface="Söhne"/>
              </a:rPr>
              <a:t>Seat Selection</a:t>
            </a:r>
            <a:r>
              <a:rPr lang="en-GB" b="0" i="0" dirty="0">
                <a:solidFill>
                  <a:srgbClr val="0D0D0D"/>
                </a:solidFill>
                <a:effectLst/>
                <a:highlight>
                  <a:srgbClr val="FFFFFF"/>
                </a:highlight>
                <a:latin typeface="Söhne"/>
              </a:rPr>
              <a:t>: Enable users to select seats from an interactive seat map.</a:t>
            </a:r>
          </a:p>
          <a:p>
            <a:pPr algn="l">
              <a:buFont typeface="Arial" panose="020B0604020202020204" pitchFamily="34" charset="0"/>
              <a:buChar char="•"/>
            </a:pPr>
            <a:r>
              <a:rPr lang="en-GB" b="1" i="0" dirty="0">
                <a:solidFill>
                  <a:srgbClr val="0D0D0D"/>
                </a:solidFill>
                <a:effectLst/>
                <a:highlight>
                  <a:srgbClr val="FFFFFF"/>
                </a:highlight>
                <a:latin typeface="Söhne"/>
              </a:rPr>
              <a:t>Booking Management</a:t>
            </a:r>
            <a:r>
              <a:rPr lang="en-GB" b="0" i="0" dirty="0">
                <a:solidFill>
                  <a:srgbClr val="0D0D0D"/>
                </a:solidFill>
                <a:effectLst/>
                <a:highlight>
                  <a:srgbClr val="FFFFFF"/>
                </a:highlight>
                <a:latin typeface="Söhne"/>
              </a:rPr>
              <a:t>: Implement features for booking creation, modification, and cancellation.</a:t>
            </a:r>
          </a:p>
          <a:p>
            <a:pPr algn="l">
              <a:buFont typeface="Arial" panose="020B0604020202020204" pitchFamily="34" charset="0"/>
              <a:buChar char="•"/>
            </a:pPr>
            <a:r>
              <a:rPr lang="en-GB" b="1" i="0" dirty="0">
                <a:solidFill>
                  <a:srgbClr val="0D0D0D"/>
                </a:solidFill>
                <a:effectLst/>
                <a:highlight>
                  <a:srgbClr val="FFFFFF"/>
                </a:highlight>
                <a:latin typeface="Söhne"/>
              </a:rPr>
              <a:t>Payment Gateway Integration</a:t>
            </a:r>
            <a:r>
              <a:rPr lang="en-GB" b="0" i="0" dirty="0">
                <a:solidFill>
                  <a:srgbClr val="0D0D0D"/>
                </a:solidFill>
                <a:effectLst/>
                <a:highlight>
                  <a:srgbClr val="FFFFFF"/>
                </a:highlight>
                <a:latin typeface="Söhne"/>
              </a:rPr>
              <a:t>: Integrate a payment gateway to facilitate secure online payments.</a:t>
            </a:r>
          </a:p>
          <a:p>
            <a:pPr algn="l">
              <a:buFont typeface="Arial" panose="020B0604020202020204" pitchFamily="34" charset="0"/>
              <a:buChar char="•"/>
            </a:pPr>
            <a:r>
              <a:rPr lang="en-GB" b="1" i="0" dirty="0">
                <a:solidFill>
                  <a:srgbClr val="0D0D0D"/>
                </a:solidFill>
                <a:effectLst/>
                <a:highlight>
                  <a:srgbClr val="FFFFFF"/>
                </a:highlight>
                <a:latin typeface="Söhne"/>
              </a:rPr>
              <a:t>User Authentication</a:t>
            </a:r>
            <a:r>
              <a:rPr lang="en-GB" b="0" i="0" dirty="0">
                <a:solidFill>
                  <a:srgbClr val="0D0D0D"/>
                </a:solidFill>
                <a:effectLst/>
                <a:highlight>
                  <a:srgbClr val="FFFFFF"/>
                </a:highlight>
                <a:latin typeface="Söhne"/>
              </a:rPr>
              <a:t>: Implement user authentication and authorization mechanisms to ensure security.</a:t>
            </a:r>
          </a:p>
          <a:p>
            <a:pPr algn="l">
              <a:buFont typeface="Arial" panose="020B0604020202020204" pitchFamily="34" charset="0"/>
              <a:buChar char="•"/>
            </a:pPr>
            <a:r>
              <a:rPr lang="en-GB" b="1" i="0" dirty="0">
                <a:solidFill>
                  <a:srgbClr val="0D0D0D"/>
                </a:solidFill>
                <a:effectLst/>
                <a:highlight>
                  <a:srgbClr val="FFFFFF"/>
                </a:highlight>
                <a:latin typeface="Söhne"/>
              </a:rPr>
              <a:t>Notifications</a:t>
            </a:r>
            <a:r>
              <a:rPr lang="en-GB" b="0" i="0" dirty="0">
                <a:solidFill>
                  <a:srgbClr val="0D0D0D"/>
                </a:solidFill>
                <a:effectLst/>
                <a:highlight>
                  <a:srgbClr val="FFFFFF"/>
                </a:highlight>
                <a:latin typeface="Söhne"/>
              </a:rPr>
              <a:t>: Send email or SMS notifications to users regarding booking confirmation, reminders, and updates.</a:t>
            </a:r>
          </a:p>
          <a:p>
            <a:pPr algn="l"/>
            <a:endParaRPr lang="en-GB" b="0" i="0" dirty="0">
              <a:solidFill>
                <a:srgbClr val="0D0D0D"/>
              </a:solidFill>
              <a:effectLst/>
              <a:highlight>
                <a:srgbClr val="FFFFFF"/>
              </a:highlight>
              <a:latin typeface="Söhne"/>
            </a:endParaRPr>
          </a:p>
          <a:p>
            <a:pPr marL="457200" lvl="1" algn="l"/>
            <a:endParaRPr lang="en-GB" b="0" i="0" dirty="0">
              <a:solidFill>
                <a:srgbClr val="0D0D0D"/>
              </a:solidFill>
              <a:effectLst/>
              <a:highlight>
                <a:srgbClr val="FFFFFF"/>
              </a:highlight>
              <a:latin typeface="Söhne"/>
            </a:endParaRPr>
          </a:p>
          <a:p>
            <a:endParaRPr lang="en-IN" dirty="0"/>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3285323"/>
          </a:xfrm>
          <a:prstGeom prst="rect">
            <a:avLst/>
          </a:prstGeom>
          <a:noFill/>
        </p:spPr>
        <p:txBody>
          <a:bodyPr wrap="square">
            <a:spAutoFit/>
          </a:bodyPr>
          <a:lstStyle/>
          <a:p>
            <a:pPr marL="457200" lvl="1" algn="l">
              <a:lnSpc>
                <a:spcPct val="150000"/>
              </a:lnSpc>
            </a:pPr>
            <a:endParaRPr lang="en-US" b="0" i="0" dirty="0">
              <a:solidFill>
                <a:srgbClr val="374151"/>
              </a:solidFill>
              <a:effectLst/>
              <a:latin typeface="Times New Roman" panose="02020603050405020304" pitchFamily="18" charset="0"/>
              <a:cs typeface="Times New Roman" panose="02020603050405020304" pitchFamily="18" charset="0"/>
            </a:endParaRPr>
          </a:p>
          <a:p>
            <a:pPr algn="l">
              <a:buFont typeface="+mj-lt"/>
              <a:buAutoNum type="arabicPeriod"/>
            </a:pPr>
            <a:r>
              <a:rPr lang="en-GB" b="1" i="0" dirty="0">
                <a:solidFill>
                  <a:srgbClr val="0D0D0D"/>
                </a:solidFill>
                <a:effectLst/>
                <a:highlight>
                  <a:srgbClr val="FFFFFF"/>
                </a:highlight>
                <a:latin typeface="Söhne"/>
              </a:rPr>
              <a:t>Technology Stack</a:t>
            </a:r>
            <a:r>
              <a:rPr lang="en-GB" b="0" i="0" dirty="0">
                <a:solidFill>
                  <a:srgbClr val="0D0D0D"/>
                </a:solidFill>
                <a:effectLst/>
                <a:highlight>
                  <a:srgbClr val="FFFFFF"/>
                </a:highlight>
                <a:latin typeface="Söhne"/>
              </a:rPr>
              <a:t>:</a:t>
            </a:r>
          </a:p>
          <a:p>
            <a:pPr marL="742950" lvl="1" indent="-285750" algn="l">
              <a:buFont typeface="+mj-lt"/>
              <a:buAutoNum type="arabicPeriod"/>
            </a:pPr>
            <a:r>
              <a:rPr lang="en-GB" b="1" i="0" dirty="0">
                <a:solidFill>
                  <a:srgbClr val="0D0D0D"/>
                </a:solidFill>
                <a:effectLst/>
                <a:highlight>
                  <a:srgbClr val="FFFFFF"/>
                </a:highlight>
                <a:latin typeface="Söhne"/>
              </a:rPr>
              <a:t>Frontend</a:t>
            </a:r>
            <a:r>
              <a:rPr lang="en-GB" b="0" i="0" dirty="0">
                <a:solidFill>
                  <a:srgbClr val="0D0D0D"/>
                </a:solidFill>
                <a:effectLst/>
                <a:highlight>
                  <a:srgbClr val="FFFFFF"/>
                </a:highlight>
                <a:latin typeface="Söhne"/>
              </a:rPr>
              <a:t>: HTML, CSS, JavaScript, React.js, Angular, Vue.js</a:t>
            </a:r>
          </a:p>
          <a:p>
            <a:pPr marL="742950" lvl="1" indent="-285750" algn="l">
              <a:buFont typeface="+mj-lt"/>
              <a:buAutoNum type="arabicPeriod"/>
            </a:pPr>
            <a:r>
              <a:rPr lang="en-GB" b="1" i="0" dirty="0">
                <a:solidFill>
                  <a:srgbClr val="0D0D0D"/>
                </a:solidFill>
                <a:effectLst/>
                <a:highlight>
                  <a:srgbClr val="FFFFFF"/>
                </a:highlight>
                <a:latin typeface="Söhne"/>
              </a:rPr>
              <a:t>Backend</a:t>
            </a:r>
            <a:r>
              <a:rPr lang="en-GB" b="0" i="0" dirty="0">
                <a:solidFill>
                  <a:srgbClr val="0D0D0D"/>
                </a:solidFill>
                <a:effectLst/>
                <a:highlight>
                  <a:srgbClr val="FFFFFF"/>
                </a:highlight>
                <a:latin typeface="Söhne"/>
              </a:rPr>
              <a:t>: Node.js, Express.js, Django, Flask, ASP.NET Core</a:t>
            </a:r>
          </a:p>
          <a:p>
            <a:pPr marL="742950" lvl="1" indent="-285750" algn="l">
              <a:buFont typeface="+mj-lt"/>
              <a:buAutoNum type="arabicPeriod"/>
            </a:pPr>
            <a:r>
              <a:rPr lang="en-GB" b="1" i="0" dirty="0">
                <a:solidFill>
                  <a:srgbClr val="0D0D0D"/>
                </a:solidFill>
                <a:effectLst/>
                <a:highlight>
                  <a:srgbClr val="FFFFFF"/>
                </a:highlight>
                <a:latin typeface="Söhne"/>
              </a:rPr>
              <a:t>Database</a:t>
            </a:r>
            <a:r>
              <a:rPr lang="en-GB" b="0" i="0" dirty="0">
                <a:solidFill>
                  <a:srgbClr val="0D0D0D"/>
                </a:solidFill>
                <a:effectLst/>
                <a:highlight>
                  <a:srgbClr val="FFFFFF"/>
                </a:highlight>
                <a:latin typeface="Söhne"/>
              </a:rPr>
              <a:t>: MySQL, PostgreSQL, MongoDB</a:t>
            </a:r>
          </a:p>
          <a:p>
            <a:pPr marL="742950" lvl="1" indent="-285750" algn="l">
              <a:buFont typeface="+mj-lt"/>
              <a:buAutoNum type="arabicPeriod"/>
            </a:pPr>
            <a:r>
              <a:rPr lang="en-GB" b="1" i="0" dirty="0">
                <a:solidFill>
                  <a:srgbClr val="0D0D0D"/>
                </a:solidFill>
                <a:effectLst/>
                <a:highlight>
                  <a:srgbClr val="FFFFFF"/>
                </a:highlight>
                <a:latin typeface="Söhne"/>
              </a:rPr>
              <a:t>Payment Gateway</a:t>
            </a:r>
            <a:r>
              <a:rPr lang="en-GB" b="0" i="0" dirty="0">
                <a:solidFill>
                  <a:srgbClr val="0D0D0D"/>
                </a:solidFill>
                <a:effectLst/>
                <a:highlight>
                  <a:srgbClr val="FFFFFF"/>
                </a:highlight>
                <a:latin typeface="Söhne"/>
              </a:rPr>
              <a:t>: Stripe, PayPal, </a:t>
            </a:r>
            <a:r>
              <a:rPr lang="en-GB" b="0" i="0" dirty="0" err="1">
                <a:solidFill>
                  <a:srgbClr val="0D0D0D"/>
                </a:solidFill>
                <a:effectLst/>
                <a:highlight>
                  <a:srgbClr val="FFFFFF"/>
                </a:highlight>
                <a:latin typeface="Söhne"/>
              </a:rPr>
              <a:t>Razorpay</a:t>
            </a:r>
            <a:endParaRPr lang="en-GB" b="0" i="0" dirty="0">
              <a:solidFill>
                <a:srgbClr val="0D0D0D"/>
              </a:solidFill>
              <a:effectLst/>
              <a:highlight>
                <a:srgbClr val="FFFFFF"/>
              </a:highlight>
              <a:latin typeface="Söhne"/>
            </a:endParaRPr>
          </a:p>
          <a:p>
            <a:pPr marL="742950" lvl="1" indent="-285750" algn="l">
              <a:buFont typeface="+mj-lt"/>
              <a:buAutoNum type="arabicPeriod"/>
            </a:pPr>
            <a:r>
              <a:rPr lang="en-GB" b="1" i="0" dirty="0">
                <a:solidFill>
                  <a:srgbClr val="0D0D0D"/>
                </a:solidFill>
                <a:effectLst/>
                <a:highlight>
                  <a:srgbClr val="FFFFFF"/>
                </a:highlight>
                <a:latin typeface="Söhne"/>
              </a:rPr>
              <a:t>Deployment</a:t>
            </a:r>
            <a:r>
              <a:rPr lang="en-GB" b="0" i="0" dirty="0">
                <a:solidFill>
                  <a:srgbClr val="0D0D0D"/>
                </a:solidFill>
                <a:effectLst/>
                <a:highlight>
                  <a:srgbClr val="FFFFFF"/>
                </a:highlight>
                <a:latin typeface="Söhne"/>
              </a:rPr>
              <a:t>: AWS, Azure, Google Cloud Platform</a:t>
            </a:r>
          </a:p>
          <a:p>
            <a:pPr algn="l">
              <a:buFont typeface="+mj-lt"/>
              <a:buAutoNum type="arabicPeriod"/>
            </a:pPr>
            <a:r>
              <a:rPr lang="en-GB" b="1" i="0" dirty="0">
                <a:solidFill>
                  <a:srgbClr val="0D0D0D"/>
                </a:solidFill>
                <a:effectLst/>
                <a:highlight>
                  <a:srgbClr val="FFFFFF"/>
                </a:highlight>
                <a:latin typeface="Söhne"/>
              </a:rPr>
              <a:t>Testing and Quality Assurance</a:t>
            </a:r>
            <a:r>
              <a:rPr lang="en-GB" b="0" i="0" dirty="0">
                <a:solidFill>
                  <a:srgbClr val="0D0D0D"/>
                </a:solidFill>
                <a:effectLst/>
                <a:highlight>
                  <a:srgbClr val="FFFFFF"/>
                </a:highlight>
                <a:latin typeface="Söhne"/>
              </a:rPr>
              <a:t>: Perform thorough testing including unit tests, integration tests, and user acceptance tests to ensure the system functions correctly and meets user requirements.</a:t>
            </a:r>
          </a:p>
          <a:p>
            <a:pPr algn="l">
              <a:buFont typeface="+mj-lt"/>
              <a:buAutoNum type="arabicPeriod"/>
            </a:pPr>
            <a:r>
              <a:rPr lang="en-GB" b="1" i="0" dirty="0">
                <a:solidFill>
                  <a:srgbClr val="0D0D0D"/>
                </a:solidFill>
                <a:effectLst/>
                <a:highlight>
                  <a:srgbClr val="FFFFFF"/>
                </a:highlight>
                <a:latin typeface="Söhne"/>
              </a:rPr>
              <a:t>Deployment and Maintenance</a:t>
            </a:r>
            <a:r>
              <a:rPr lang="en-GB" b="0" i="0" dirty="0">
                <a:solidFill>
                  <a:srgbClr val="0D0D0D"/>
                </a:solidFill>
                <a:effectLst/>
                <a:highlight>
                  <a:srgbClr val="FFFFFF"/>
                </a:highlight>
                <a:latin typeface="Söhne"/>
              </a:rPr>
              <a:t>: Deploy the application on a reliable server and ensure regular maintenance to address bugs, security vulnerabilities, and to introduce new features as per user feedback.</a:t>
            </a:r>
          </a:p>
          <a:p>
            <a:pPr algn="l">
              <a:buFont typeface="+mj-lt"/>
              <a:buAutoNum type="arabicPeriod"/>
            </a:pPr>
            <a:r>
              <a:rPr lang="en-GB" b="1" i="0" dirty="0">
                <a:solidFill>
                  <a:srgbClr val="0D0D0D"/>
                </a:solidFill>
                <a:effectLst/>
                <a:highlight>
                  <a:srgbClr val="FFFFFF"/>
                </a:highlight>
                <a:latin typeface="Söhne"/>
              </a:rPr>
              <a:t>User Feedback and Iteration</a:t>
            </a:r>
            <a:r>
              <a:rPr lang="en-GB" b="0" i="0" dirty="0">
                <a:solidFill>
                  <a:srgbClr val="0D0D0D"/>
                </a:solidFill>
                <a:effectLst/>
                <a:highlight>
                  <a:srgbClr val="FFFFFF"/>
                </a:highlight>
                <a:latin typeface="Söhne"/>
              </a:rPr>
              <a:t>: Gather feedback from users and continuously iterate on the application to improve user experience and add new features.</a:t>
            </a:r>
          </a:p>
          <a:p>
            <a:pPr marL="742950" lvl="1" indent="-285750" algn="l">
              <a:lnSpc>
                <a:spcPct val="150000"/>
              </a:lnSpc>
              <a:buFont typeface="+mj-lt"/>
              <a:buAutoNum type="arabicPeriod"/>
            </a:pPr>
            <a:endParaRPr lang="en-US" b="0" i="0" dirty="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45</TotalTime>
  <Words>1196</Words>
  <Application>Microsoft Office PowerPoint</Application>
  <PresentationFormat>On-screen Show (16:9)</PresentationFormat>
  <Paragraphs>97</Paragraphs>
  <Slides>18</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Arial MT</vt:lpstr>
      <vt:lpstr>Calibri</vt:lpstr>
      <vt:lpstr>Söhne</vt:lpstr>
      <vt:lpstr>Söhne Mono</vt:lpstr>
      <vt:lpstr>Times New Roman</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venkat vijay</cp:lastModifiedBy>
  <cp:revision>8</cp:revision>
  <dcterms:modified xsi:type="dcterms:W3CDTF">2024-04-09T05:31:42Z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